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16633"/>
            <a:ext cx="7772400" cy="720079"/>
          </a:xfrm>
        </p:spPr>
        <p:txBody>
          <a:bodyPr>
            <a:normAutofit/>
          </a:bodyPr>
          <a:lstStyle/>
          <a:p>
            <a:r>
              <a:rPr lang="ar-IQ" sz="3200" b="1" dirty="0"/>
              <a:t>الوراثية الكمية </a:t>
            </a:r>
          </a:p>
        </p:txBody>
      </p:sp>
      <p:sp>
        <p:nvSpPr>
          <p:cNvPr id="3" name="عنوان فرعي 2"/>
          <p:cNvSpPr>
            <a:spLocks noGrp="1"/>
          </p:cNvSpPr>
          <p:nvPr>
            <p:ph type="subTitle" idx="1"/>
          </p:nvPr>
        </p:nvSpPr>
        <p:spPr>
          <a:xfrm>
            <a:off x="179512" y="908720"/>
            <a:ext cx="8640960" cy="5688632"/>
          </a:xfrm>
        </p:spPr>
        <p:txBody>
          <a:bodyPr>
            <a:normAutofit/>
          </a:bodyPr>
          <a:lstStyle/>
          <a:p>
            <a:pPr algn="r"/>
            <a:r>
              <a:rPr lang="ar-IQ" sz="1400" b="1" dirty="0">
                <a:solidFill>
                  <a:schemeClr val="tx1">
                    <a:lumMod val="95000"/>
                    <a:lumOff val="5000"/>
                  </a:schemeClr>
                </a:solidFill>
              </a:rPr>
              <a:t> لوحظ من دراستنا السابقة للصفات المتوارثة وقوع الفئات المظهرية ضمن حدود يمكن تمييزها بسهولة، بحيث يمكن وصف كل فئة بصفة معينة لذلك يطلق على مثل هذه الصفات اسم الصفات النوعية</a:t>
            </a:r>
            <a:r>
              <a:rPr lang="en-US" sz="1400" b="1" dirty="0">
                <a:solidFill>
                  <a:schemeClr val="tx1">
                    <a:lumMod val="95000"/>
                    <a:lumOff val="5000"/>
                  </a:schemeClr>
                </a:solidFill>
              </a:rPr>
              <a:t>Character Qualitative </a:t>
            </a:r>
            <a:r>
              <a:rPr lang="ar-IQ" sz="1400" b="1" dirty="0">
                <a:solidFill>
                  <a:schemeClr val="tx1">
                    <a:lumMod val="95000"/>
                    <a:lumOff val="5000"/>
                  </a:schemeClr>
                </a:solidFill>
              </a:rPr>
              <a:t>مثل وجود او عدم وجود القرون في الابقار ولون بذور البزاليا ولون فراء الارنب ...غير انه </a:t>
            </a:r>
            <a:r>
              <a:rPr lang="ar-IQ" sz="1400" b="1" dirty="0" err="1">
                <a:solidFill>
                  <a:schemeClr val="tx1">
                    <a:lumMod val="95000"/>
                    <a:lumOff val="5000"/>
                  </a:schemeClr>
                </a:solidFill>
              </a:rPr>
              <a:t>لاتظهر</a:t>
            </a:r>
            <a:r>
              <a:rPr lang="ar-IQ" sz="1400" b="1" dirty="0">
                <a:solidFill>
                  <a:schemeClr val="tx1">
                    <a:lumMod val="95000"/>
                    <a:lumOff val="5000"/>
                  </a:schemeClr>
                </a:solidFill>
              </a:rPr>
              <a:t> جميع الصفات الوراثية بهذا الشكل الواضح المحدد، فمثلا صفة طول القامة في الانسان وهي صفة وراثية، لكن عندما نحاول تصنيف هذه الصفة لمجموعة من الطلبة فسوف نرى تباينا في الاطوال من القصير مرورا </a:t>
            </a:r>
            <a:r>
              <a:rPr lang="ar-IQ" sz="1400" b="1" dirty="0" err="1">
                <a:solidFill>
                  <a:schemeClr val="tx1">
                    <a:lumMod val="95000"/>
                    <a:lumOff val="5000"/>
                  </a:schemeClr>
                </a:solidFill>
              </a:rPr>
              <a:t>بتدريجات</a:t>
            </a:r>
            <a:r>
              <a:rPr lang="ar-IQ" sz="1400" b="1" dirty="0">
                <a:solidFill>
                  <a:schemeClr val="tx1">
                    <a:lumMod val="95000"/>
                    <a:lumOff val="5000"/>
                  </a:schemeClr>
                </a:solidFill>
              </a:rPr>
              <a:t> بسيطة الى ان نصل الى طويل القامة، وعادة ما تخضع هذه الصفات الى التوزيع الطبيعي المستمر </a:t>
            </a:r>
            <a:r>
              <a:rPr lang="en-US" sz="1400" b="1" dirty="0">
                <a:solidFill>
                  <a:schemeClr val="tx1">
                    <a:lumMod val="95000"/>
                    <a:lumOff val="5000"/>
                  </a:schemeClr>
                </a:solidFill>
              </a:rPr>
              <a:t>Variation Continuous . </a:t>
            </a:r>
            <a:r>
              <a:rPr lang="ar-IQ" sz="1400" b="1" dirty="0">
                <a:solidFill>
                  <a:schemeClr val="tx1">
                    <a:lumMod val="95000"/>
                    <a:lumOff val="5000"/>
                  </a:schemeClr>
                </a:solidFill>
              </a:rPr>
              <a:t>وهناك امثلة عديدة على هذا النوع من الصفات مثل الذكاء ولون العيون في الانسان وكمية الحاصل في النبات وحجم النبات والحيوان وكمية الحليب في الابقار ... ان هذه الصفات تسمى بالصفات الكمية </a:t>
            </a:r>
            <a:r>
              <a:rPr lang="en-US" sz="1400" b="1" dirty="0">
                <a:solidFill>
                  <a:schemeClr val="tx1">
                    <a:lumMod val="95000"/>
                    <a:lumOff val="5000"/>
                  </a:schemeClr>
                </a:solidFill>
              </a:rPr>
              <a:t>Quantitative Character  </a:t>
            </a:r>
            <a:r>
              <a:rPr lang="ar-IQ" sz="1400" b="1" dirty="0">
                <a:solidFill>
                  <a:schemeClr val="tx1">
                    <a:lumMod val="95000"/>
                    <a:lumOff val="5000"/>
                  </a:schemeClr>
                </a:solidFill>
              </a:rPr>
              <a:t>او الصفات المترية (المقاسة) </a:t>
            </a:r>
            <a:r>
              <a:rPr lang="ar-IQ" sz="1400" b="1" dirty="0" err="1">
                <a:solidFill>
                  <a:schemeClr val="tx1">
                    <a:lumMod val="95000"/>
                    <a:lumOff val="5000"/>
                  </a:schemeClr>
                </a:solidFill>
              </a:rPr>
              <a:t>لانها</a:t>
            </a:r>
            <a:r>
              <a:rPr lang="ar-IQ" sz="1400" b="1" dirty="0">
                <a:solidFill>
                  <a:schemeClr val="tx1">
                    <a:lumMod val="95000"/>
                    <a:lumOff val="5000"/>
                  </a:schemeClr>
                </a:solidFill>
              </a:rPr>
              <a:t> عادة تقاس بوحدات القياس        ( الطول والحجم والوزن...) اي انها تهتم بدرجة الصفة، اما الصفات النوعية </a:t>
            </a:r>
            <a:r>
              <a:rPr lang="ar-IQ" sz="1400" b="1" dirty="0" err="1">
                <a:solidFill>
                  <a:schemeClr val="tx1">
                    <a:lumMod val="95000"/>
                    <a:lumOff val="5000"/>
                  </a:schemeClr>
                </a:solidFill>
              </a:rPr>
              <a:t>فانها</a:t>
            </a:r>
            <a:r>
              <a:rPr lang="ar-IQ" sz="1400" b="1" dirty="0">
                <a:solidFill>
                  <a:schemeClr val="tx1">
                    <a:lumMod val="95000"/>
                    <a:lumOff val="5000"/>
                  </a:schemeClr>
                </a:solidFill>
              </a:rPr>
              <a:t> تهتم بنوع </a:t>
            </a:r>
            <a:r>
              <a:rPr lang="ar-IQ" sz="1400" b="1" dirty="0" err="1">
                <a:solidFill>
                  <a:schemeClr val="tx1">
                    <a:lumMod val="95000"/>
                    <a:lumOff val="5000"/>
                  </a:schemeClr>
                </a:solidFill>
              </a:rPr>
              <a:t>اوشكل</a:t>
            </a:r>
            <a:r>
              <a:rPr lang="ar-IQ" sz="1400" b="1" dirty="0">
                <a:solidFill>
                  <a:schemeClr val="tx1">
                    <a:lumMod val="95000"/>
                    <a:lumOff val="5000"/>
                  </a:schemeClr>
                </a:solidFill>
              </a:rPr>
              <a:t> الصفة وفيما يلي خواص كل منها :</a:t>
            </a:r>
          </a:p>
          <a:p>
            <a:pPr algn="r"/>
            <a:r>
              <a:rPr lang="ar-IQ" sz="1400" b="1" dirty="0">
                <a:solidFill>
                  <a:schemeClr val="tx1">
                    <a:lumMod val="95000"/>
                    <a:lumOff val="5000"/>
                  </a:schemeClr>
                </a:solidFill>
              </a:rPr>
              <a:t>الصفات النوعية (الوصفية):</a:t>
            </a:r>
          </a:p>
          <a:p>
            <a:pPr algn="r"/>
            <a:r>
              <a:rPr lang="ar-IQ" sz="1400" b="1" dirty="0">
                <a:solidFill>
                  <a:schemeClr val="tx1">
                    <a:lumMod val="95000"/>
                    <a:lumOff val="5000"/>
                  </a:schemeClr>
                </a:solidFill>
              </a:rPr>
              <a:t>1- هي صفات متقطعة التوزيع مثلا اللون، ابيض او احمر او وجود وعدم وجود كالقرون في الماشية او السفا في سنابل الشعير. اي انها </a:t>
            </a:r>
            <a:r>
              <a:rPr lang="ar-IQ" sz="1400" b="1" dirty="0" err="1">
                <a:solidFill>
                  <a:schemeClr val="tx1">
                    <a:lumMod val="95000"/>
                    <a:lumOff val="5000"/>
                  </a:schemeClr>
                </a:solidFill>
              </a:rPr>
              <a:t>لاتقاس</a:t>
            </a:r>
            <a:r>
              <a:rPr lang="ar-IQ" sz="1400" b="1" dirty="0">
                <a:solidFill>
                  <a:schemeClr val="tx1">
                    <a:lumMod val="95000"/>
                    <a:lumOff val="5000"/>
                  </a:schemeClr>
                </a:solidFill>
              </a:rPr>
              <a:t> بوحدات القياس لكنها توصف وصفا ومثال اخر غني و فقير ، واعزب و متزوج ...</a:t>
            </a:r>
          </a:p>
          <a:p>
            <a:pPr algn="r"/>
            <a:r>
              <a:rPr lang="ar-IQ" sz="1400" b="1" dirty="0">
                <a:solidFill>
                  <a:schemeClr val="tx1">
                    <a:lumMod val="95000"/>
                    <a:lumOff val="5000"/>
                  </a:schemeClr>
                </a:solidFill>
              </a:rPr>
              <a:t>2- يتحكم بها عدد قليل من الجينات، زوج او زوجين او ثلاثة ازواج.</a:t>
            </a:r>
          </a:p>
          <a:p>
            <a:pPr algn="r"/>
            <a:r>
              <a:rPr lang="ar-IQ" sz="1400" b="1" dirty="0">
                <a:solidFill>
                  <a:schemeClr val="tx1">
                    <a:lumMod val="95000"/>
                    <a:lumOff val="5000"/>
                  </a:schemeClr>
                </a:solidFill>
              </a:rPr>
              <a:t>3- درجة </a:t>
            </a:r>
            <a:r>
              <a:rPr lang="ar-IQ" sz="1400" b="1" dirty="0" err="1">
                <a:solidFill>
                  <a:schemeClr val="tx1">
                    <a:lumMod val="95000"/>
                    <a:lumOff val="5000"/>
                  </a:schemeClr>
                </a:solidFill>
              </a:rPr>
              <a:t>تاثير</a:t>
            </a:r>
            <a:r>
              <a:rPr lang="ar-IQ" sz="1400" b="1" dirty="0">
                <a:solidFill>
                  <a:schemeClr val="tx1">
                    <a:lumMod val="95000"/>
                    <a:lumOff val="5000"/>
                  </a:schemeClr>
                </a:solidFill>
              </a:rPr>
              <a:t> الجين على الصفة كبير جدا، اي ان درجة تعبير الجين عن نفسه قد تصل الى 100% فالزهرة الحمراء تبقى حمراء اي ان الجين المسؤول عن هذه الصفة طالما هو موجود فان لون الزهرة يجب أن يكون احمر . </a:t>
            </a:r>
          </a:p>
          <a:p>
            <a:pPr algn="r"/>
            <a:r>
              <a:rPr lang="ar-IQ" sz="1400" b="1" dirty="0">
                <a:solidFill>
                  <a:schemeClr val="tx1">
                    <a:lumMod val="95000"/>
                    <a:lumOff val="5000"/>
                  </a:schemeClr>
                </a:solidFill>
              </a:rPr>
              <a:t>4- الصفات النوعية لا تتأثر كثيرا بالظروف البيئية، </a:t>
            </a:r>
            <a:r>
              <a:rPr lang="ar-IQ" sz="1400" b="1" dirty="0" err="1">
                <a:solidFill>
                  <a:schemeClr val="tx1">
                    <a:lumMod val="95000"/>
                    <a:lumOff val="5000"/>
                  </a:schemeClr>
                </a:solidFill>
              </a:rPr>
              <a:t>فالازهار</a:t>
            </a:r>
            <a:r>
              <a:rPr lang="ar-IQ" sz="1400" b="1" dirty="0">
                <a:solidFill>
                  <a:schemeClr val="tx1">
                    <a:lumMod val="95000"/>
                    <a:lumOff val="5000"/>
                  </a:schemeClr>
                </a:solidFill>
              </a:rPr>
              <a:t> الحمراء تبقى حمراء سواء الصيف أو الشتاء أو في الحرارة المرتفعة أو المنخفضة . </a:t>
            </a:r>
          </a:p>
          <a:p>
            <a:pPr algn="r"/>
            <a:r>
              <a:rPr lang="ar-IQ" sz="1400" b="1" dirty="0">
                <a:solidFill>
                  <a:schemeClr val="tx1">
                    <a:lumMod val="95000"/>
                    <a:lumOff val="5000"/>
                  </a:schemeClr>
                </a:solidFill>
              </a:rPr>
              <a:t>الصفات الكمية : </a:t>
            </a:r>
          </a:p>
          <a:p>
            <a:pPr algn="r"/>
            <a:r>
              <a:rPr lang="ar-IQ" sz="1400" b="1" dirty="0">
                <a:solidFill>
                  <a:schemeClr val="tx1">
                    <a:lumMod val="95000"/>
                    <a:lumOff val="5000"/>
                  </a:schemeClr>
                </a:solidFill>
              </a:rPr>
              <a:t>1-هي صفات مستمرة التوزيع وهي صفات مقاسة بوحدات  كالطول و الحجم و الوزن. </a:t>
            </a:r>
          </a:p>
          <a:p>
            <a:pPr algn="r"/>
            <a:r>
              <a:rPr lang="ar-IQ" sz="1400" b="1" dirty="0" smtClean="0">
                <a:solidFill>
                  <a:schemeClr val="tx1">
                    <a:lumMod val="95000"/>
                    <a:lumOff val="5000"/>
                  </a:schemeClr>
                </a:solidFill>
              </a:rPr>
              <a:t>2-هي </a:t>
            </a:r>
            <a:r>
              <a:rPr lang="ar-IQ" sz="1400" b="1" dirty="0">
                <a:solidFill>
                  <a:schemeClr val="tx1">
                    <a:lumMod val="95000"/>
                    <a:lumOff val="5000"/>
                  </a:schemeClr>
                </a:solidFill>
              </a:rPr>
              <a:t>صفات يتحكم بها عدد كبير من الجينات .</a:t>
            </a:r>
          </a:p>
          <a:p>
            <a:pPr algn="r"/>
            <a:r>
              <a:rPr lang="ar-IQ" sz="1400" b="1" dirty="0" smtClean="0">
                <a:solidFill>
                  <a:schemeClr val="tx1">
                    <a:lumMod val="95000"/>
                    <a:lumOff val="5000"/>
                  </a:schemeClr>
                </a:solidFill>
              </a:rPr>
              <a:t>3-لا </a:t>
            </a:r>
            <a:r>
              <a:rPr lang="ar-IQ" sz="1400" b="1" dirty="0">
                <a:solidFill>
                  <a:schemeClr val="tx1">
                    <a:lumMod val="95000"/>
                    <a:lumOff val="5000"/>
                  </a:schemeClr>
                </a:solidFill>
              </a:rPr>
              <a:t>يمكن تحديد اثر الجين بدقة لاشتراكه مع عدد كبير من الجينات لإظهار الصفات وهناك جينات ذات اثر كبير وتسمى   </a:t>
            </a:r>
            <a:r>
              <a:rPr lang="en-US" sz="1400" b="1" dirty="0">
                <a:solidFill>
                  <a:schemeClr val="tx1">
                    <a:lumMod val="95000"/>
                    <a:lumOff val="5000"/>
                  </a:schemeClr>
                </a:solidFill>
              </a:rPr>
              <a:t>Major genes </a:t>
            </a:r>
            <a:r>
              <a:rPr lang="ar-IQ" sz="1400" b="1" dirty="0">
                <a:solidFill>
                  <a:schemeClr val="tx1">
                    <a:lumMod val="95000"/>
                    <a:lumOff val="5000"/>
                  </a:schemeClr>
                </a:solidFill>
              </a:rPr>
              <a:t>وأخرى ذات تأثير بسيط على الصفة ويسمى </a:t>
            </a:r>
            <a:r>
              <a:rPr lang="en-US" sz="1400" b="1" dirty="0">
                <a:solidFill>
                  <a:schemeClr val="tx1">
                    <a:lumMod val="95000"/>
                    <a:lumOff val="5000"/>
                  </a:schemeClr>
                </a:solidFill>
              </a:rPr>
              <a:t>Minor genes . </a:t>
            </a:r>
          </a:p>
          <a:p>
            <a:pPr algn="r"/>
            <a:r>
              <a:rPr lang="en-US" sz="1400" b="1" dirty="0" smtClean="0">
                <a:solidFill>
                  <a:schemeClr val="tx1">
                    <a:lumMod val="95000"/>
                    <a:lumOff val="5000"/>
                  </a:schemeClr>
                </a:solidFill>
              </a:rPr>
              <a:t>4</a:t>
            </a:r>
            <a:r>
              <a:rPr lang="ar-IQ" sz="1400" b="1" dirty="0" smtClean="0">
                <a:solidFill>
                  <a:schemeClr val="tx1">
                    <a:lumMod val="95000"/>
                    <a:lumOff val="5000"/>
                  </a:schemeClr>
                </a:solidFill>
              </a:rPr>
              <a:t>-تؤثر </a:t>
            </a:r>
            <a:r>
              <a:rPr lang="ar-IQ" sz="1400" b="1" dirty="0">
                <a:solidFill>
                  <a:schemeClr val="tx1">
                    <a:lumMod val="95000"/>
                    <a:lumOff val="5000"/>
                  </a:schemeClr>
                </a:solidFill>
              </a:rPr>
              <a:t>البيئة بشكل كبير على هذه الصفات . </a:t>
            </a:r>
          </a:p>
          <a:p>
            <a:pPr algn="r"/>
            <a:r>
              <a:rPr lang="ar-IQ" sz="1400" b="1" dirty="0" smtClean="0">
                <a:solidFill>
                  <a:schemeClr val="tx1">
                    <a:lumMod val="95000"/>
                    <a:lumOff val="5000"/>
                  </a:schemeClr>
                </a:solidFill>
              </a:rPr>
              <a:t>5-المجتمعات </a:t>
            </a:r>
            <a:r>
              <a:rPr lang="ar-IQ" sz="1400" b="1" dirty="0">
                <a:solidFill>
                  <a:schemeClr val="tx1">
                    <a:lumMod val="95000"/>
                    <a:lumOff val="5000"/>
                  </a:schemeClr>
                </a:solidFill>
              </a:rPr>
              <a:t>الحاوية على هذه الصفات تحتوي على مخزون كبير من التصنيفات الوراثية، أي أنها غير متجانسة وراثيا .</a:t>
            </a:r>
          </a:p>
        </p:txBody>
      </p:sp>
    </p:spTree>
    <p:extLst>
      <p:ext uri="{BB962C8B-B14F-4D97-AF65-F5344CB8AC3E}">
        <p14:creationId xmlns:p14="http://schemas.microsoft.com/office/powerpoint/2010/main" val="3826172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pPr algn="r"/>
            <a:r>
              <a:rPr lang="ar-IQ" sz="1400" b="1" dirty="0"/>
              <a:t> </a:t>
            </a:r>
            <a:br>
              <a:rPr lang="ar-IQ" sz="1400" b="1" dirty="0"/>
            </a:br>
            <a:r>
              <a:rPr lang="ar-IQ" sz="1400" b="1" dirty="0"/>
              <a:t>حيث ان :ــ </a:t>
            </a:r>
            <a:br>
              <a:rPr lang="ar-IQ" sz="1400" b="1" dirty="0"/>
            </a:br>
            <a:r>
              <a:rPr lang="ar-IQ" sz="1400" b="1" dirty="0"/>
              <a:t>	</a:t>
            </a:r>
            <a:r>
              <a:rPr lang="en-US" sz="1400" b="1" dirty="0"/>
              <a:t>A   = </a:t>
            </a:r>
            <a:r>
              <a:rPr lang="ar-IQ" sz="1400" b="1" dirty="0"/>
              <a:t>التباين الوراثي التجميعي </a:t>
            </a:r>
            <a:r>
              <a:rPr lang="en-US" sz="1400" b="1" dirty="0"/>
              <a:t>Additive gene	 </a:t>
            </a:r>
            <a:br>
              <a:rPr lang="en-US" sz="1400" b="1" dirty="0"/>
            </a:br>
            <a:r>
              <a:rPr lang="en-US" sz="1400" b="1" dirty="0"/>
              <a:t>D  </a:t>
            </a:r>
            <a:r>
              <a:rPr lang="ar-IQ" sz="1400" b="1" dirty="0"/>
              <a:t>التباين الوراثي السيادي </a:t>
            </a:r>
            <a:r>
              <a:rPr lang="en-US" sz="1400" b="1" dirty="0"/>
              <a:t>Dominance gene  </a:t>
            </a:r>
            <a:br>
              <a:rPr lang="en-US" sz="1400" b="1" dirty="0"/>
            </a:br>
            <a:r>
              <a:rPr lang="en-US" sz="1400" b="1" dirty="0"/>
              <a:t>  I = </a:t>
            </a:r>
            <a:r>
              <a:rPr lang="ar-IQ" sz="1400" b="1" dirty="0"/>
              <a:t>التباين الوراثي </a:t>
            </a:r>
            <a:r>
              <a:rPr lang="ar-IQ" sz="1400" b="1" dirty="0" err="1"/>
              <a:t>التفوقي</a:t>
            </a:r>
            <a:r>
              <a:rPr lang="ar-IQ" sz="1400" b="1" dirty="0"/>
              <a:t> </a:t>
            </a:r>
            <a:r>
              <a:rPr lang="en-US" sz="1400" b="1" dirty="0"/>
              <a:t>Epistasis gene  </a:t>
            </a:r>
            <a:br>
              <a:rPr lang="en-US" sz="1400" b="1" dirty="0"/>
            </a:br>
            <a:r>
              <a:rPr lang="en-US" sz="1400" b="1" dirty="0"/>
              <a:t>    </a:t>
            </a:r>
            <a:r>
              <a:rPr lang="ar-IQ" sz="1400" b="1" dirty="0"/>
              <a:t>ومن هنا يظهر ان التباين المظهري هو ناتج من عدة تفاعلات وراثية + التأثيرات البيئية،  لذلك فان احد العوامل الهامة جداً في وضع خطة فعالة في برامج التربية سواء للنباتات او </a:t>
            </a:r>
            <a:r>
              <a:rPr lang="ar-IQ" sz="1400" b="1" dirty="0" err="1"/>
              <a:t>الحيواتات</a:t>
            </a:r>
            <a:r>
              <a:rPr lang="ar-IQ" sz="1400" b="1" dirty="0"/>
              <a:t> هو معرفة المساهمة النسبية لكل من العوامل الوراثية والبيئية المؤثرة على صفة معينة . وعلى ذلك فأن المكافئ الوراثي هو عبارة عن المقدار من التباين المظهري الكلي الذي يرجع الى تأثير الجينات ويرمز له (</a:t>
            </a:r>
            <a:r>
              <a:rPr lang="en-US" sz="1400" b="1" dirty="0"/>
              <a:t>h2) </a:t>
            </a:r>
            <a:r>
              <a:rPr lang="ar-IQ" sz="1400" b="1" dirty="0"/>
              <a:t>حيث ان :  </a:t>
            </a:r>
            <a:br>
              <a:rPr lang="ar-IQ" sz="1400" b="1" dirty="0"/>
            </a:br>
            <a:r>
              <a:rPr lang="ar-IQ" sz="1400" b="1" dirty="0"/>
              <a:t>   بالمعنى الواسع</a:t>
            </a:r>
            <a:br>
              <a:rPr lang="ar-IQ" sz="1400" b="1" dirty="0"/>
            </a:br>
            <a:r>
              <a:rPr lang="ar-IQ" sz="1400" b="1" dirty="0"/>
              <a:t>   بالمعنى الضيق </a:t>
            </a:r>
            <a:br>
              <a:rPr lang="ar-IQ" sz="1400" b="1" dirty="0"/>
            </a:br>
            <a:r>
              <a:rPr lang="ar-IQ" sz="1400" b="1" dirty="0"/>
              <a:t>وتتراوح قيمة </a:t>
            </a:r>
            <a:r>
              <a:rPr lang="en-US" sz="1400" b="1" dirty="0"/>
              <a:t>h2  (</a:t>
            </a:r>
            <a:r>
              <a:rPr lang="ar-IQ" sz="1400" b="1" dirty="0"/>
              <a:t>المكافئ الوراثي) لصفة ما بين الصفر الى واحد صحيح. </a:t>
            </a:r>
            <a:br>
              <a:rPr lang="ar-IQ" sz="1400" b="1" dirty="0"/>
            </a:br>
            <a:r>
              <a:rPr lang="ar-IQ" sz="1400" b="1" dirty="0"/>
              <a:t>مثال: اذ كان التباين المظهري      ذات منشأ وراثي فان (</a:t>
            </a:r>
            <a:r>
              <a:rPr lang="en-US" sz="1400" b="1" dirty="0"/>
              <a:t>h2) </a:t>
            </a:r>
            <a:r>
              <a:rPr lang="ar-IQ" sz="1400" b="1" dirty="0"/>
              <a:t>يساوي واحد صحيح اي انه اذا كان     =   </a:t>
            </a:r>
            <a:br>
              <a:rPr lang="ar-IQ" sz="1400" b="1" dirty="0"/>
            </a:br>
            <a:r>
              <a:rPr lang="ar-IQ" sz="1400" b="1" dirty="0"/>
              <a:t>فأن :</a:t>
            </a:r>
            <a:br>
              <a:rPr lang="ar-IQ" sz="1400" b="1" dirty="0"/>
            </a:br>
            <a:r>
              <a:rPr lang="ar-IQ" sz="1400" b="1" dirty="0"/>
              <a:t> </a:t>
            </a:r>
            <a:br>
              <a:rPr lang="ar-IQ" sz="1400" b="1" dirty="0"/>
            </a:br>
            <a:r>
              <a:rPr lang="ar-IQ" sz="1400" b="1" dirty="0"/>
              <a:t>مثال : اذا كان كل التباين المظهري ذات طبيعة بيئية فأن المكافئ الو راثي يساوي صفر . اي انه اذا كانت     = </a:t>
            </a:r>
            <a:r>
              <a:rPr lang="en-US" sz="1400" b="1" dirty="0"/>
              <a:t>E     </a:t>
            </a:r>
            <a:r>
              <a:rPr lang="ar-IQ" sz="1400" b="1" dirty="0"/>
              <a:t>فان      = صفر</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1196752"/>
            <a:ext cx="4524375"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7436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rmAutofit/>
          </a:bodyPr>
          <a:lstStyle/>
          <a:p>
            <a:pPr algn="r"/>
            <a:r>
              <a:rPr lang="ar-IQ" sz="1400" b="1" dirty="0" smtClean="0"/>
              <a:t>6-تميل </a:t>
            </a:r>
            <a:r>
              <a:rPr lang="ar-IQ" sz="1400" b="1" dirty="0"/>
              <a:t>هذه الجينات المسؤولة عن هذا النوع من الصفات لان توجد في نظم متوازنة بحيث تعمل كمجموعة ارتباطية واحدة . </a:t>
            </a:r>
            <a:br>
              <a:rPr lang="ar-IQ" sz="1400" b="1" dirty="0"/>
            </a:br>
            <a:r>
              <a:rPr lang="ar-IQ" sz="1400" b="1" dirty="0"/>
              <a:t>التوزيع الطبيعي للصفات الكمية : </a:t>
            </a:r>
            <a:br>
              <a:rPr lang="ar-IQ" sz="1400" b="1" dirty="0"/>
            </a:br>
            <a:r>
              <a:rPr lang="ar-IQ" sz="1400" b="1" dirty="0"/>
              <a:t>      عند دراسة صفة معينة في عشيرة او مجتمع ما </a:t>
            </a:r>
            <a:r>
              <a:rPr lang="ar-IQ" sz="1400" b="1" dirty="0" err="1"/>
              <a:t>باعداد</a:t>
            </a:r>
            <a:r>
              <a:rPr lang="ar-IQ" sz="1400" b="1" dirty="0"/>
              <a:t> كبيرة يلاحظ ان اعداد قليلة يحملون الانماط الظاهرية القصوى (المتطرفة) اي اقل او اعلى، بينما اكثر الافراد يكونون بالقرب من المعدل (المتوسط) وهذا التوزيع المتناظر يسمى بالمنحنى الطبيعي (الجرسي) </a:t>
            </a:r>
            <a:r>
              <a:rPr lang="en-US" sz="1400" b="1" dirty="0"/>
              <a:t>Normal distribute  </a:t>
            </a:r>
            <a:r>
              <a:rPr lang="ar-IQ" sz="1400" b="1" dirty="0"/>
              <a:t>كما في المثال التالي والذي يوضح العلاقة بين وزن البذور وعددها في احد المحاصيل :</a:t>
            </a:r>
            <a:br>
              <a:rPr lang="ar-IQ" sz="1400" b="1" dirty="0"/>
            </a:br>
            <a:r>
              <a:rPr lang="ar-IQ" sz="1400" b="1" dirty="0"/>
              <a:t/>
            </a:r>
            <a:br>
              <a:rPr lang="ar-IQ" sz="1400" b="1" dirty="0"/>
            </a:br>
            <a:r>
              <a:rPr lang="ar-IQ" sz="1400" b="1" dirty="0"/>
              <a:t>نلاحظ من الشكل السابق ان معظم القيم محصورة في الوسط، اما القيم المتطرفة فتكون عند النهايات. وتوجد مقاييس احصائية تستخدم لدراسة الصفات الكمية وهي المتوسط </a:t>
            </a:r>
            <a:r>
              <a:rPr lang="en-US" sz="1400" b="1" dirty="0"/>
              <a:t>Mean </a:t>
            </a:r>
            <a:r>
              <a:rPr lang="ar-IQ" sz="1400" b="1" dirty="0"/>
              <a:t>والتباين </a:t>
            </a:r>
            <a:r>
              <a:rPr lang="en-US" sz="1400" b="1" dirty="0"/>
              <a:t>Variation </a:t>
            </a:r>
            <a:r>
              <a:rPr lang="ar-IQ" sz="1400" b="1" dirty="0"/>
              <a:t>والانحراف القياسي (</a:t>
            </a:r>
            <a:r>
              <a:rPr lang="en-US" sz="1400" b="1" dirty="0"/>
              <a:t>Standard  derisions) . </a:t>
            </a:r>
            <a:r>
              <a:rPr lang="ar-IQ" sz="1400" b="1" dirty="0"/>
              <a:t>وبصورة عامة ا ن اية صفة  توزع توزيعا طبيعيا يكون الانحراف القياسي فيها عن المعدل (المتوسط) كالاتي : </a:t>
            </a:r>
            <a:br>
              <a:rPr lang="ar-IQ" sz="1400" b="1" dirty="0"/>
            </a:br>
            <a:r>
              <a:rPr lang="ar-IQ" sz="1400" b="1" dirty="0"/>
              <a:t> </a:t>
            </a:r>
            <a:br>
              <a:rPr lang="ar-IQ" sz="1400" b="1" dirty="0"/>
            </a:br>
            <a:r>
              <a:rPr lang="ar-IQ" sz="1400" b="1" dirty="0"/>
              <a:t>        وكلما كان الانحراف القياسي (</a:t>
            </a:r>
            <a:r>
              <a:rPr lang="en-US" sz="1400" b="1" dirty="0"/>
              <a:t>S) </a:t>
            </a:r>
            <a:r>
              <a:rPr lang="ar-IQ" sz="1400" b="1" dirty="0"/>
              <a:t>للصفة الكمية كبيرا كما كان شكل المنحني الطبيعي منبسطا مما يدل على وجود تغاير كبير في الصفة و بالعكس، اي كلما كان المنحني  ضيقا دل على وجود تغاير قليل في الصفة  كما في الاشكال البيانية التالية:</a:t>
            </a:r>
            <a:br>
              <a:rPr lang="ar-IQ" sz="1400" b="1" dirty="0"/>
            </a:br>
            <a:r>
              <a:rPr lang="ar-IQ" sz="1400" b="1" dirty="0" smtClean="0"/>
              <a:t>بعض </a:t>
            </a:r>
            <a:r>
              <a:rPr lang="ar-IQ" sz="1400" b="1" dirty="0"/>
              <a:t>المصطلحات الاحصائية  في الوراثة الكمية :</a:t>
            </a:r>
            <a:br>
              <a:rPr lang="ar-IQ" sz="1400" b="1" dirty="0"/>
            </a:br>
            <a:r>
              <a:rPr lang="ar-IQ" sz="1400" b="1" dirty="0"/>
              <a:t>مجموعة القيم المشاهدة للعينة    →         </a:t>
            </a:r>
            <a:r>
              <a:rPr lang="en-US" sz="1400" b="1" dirty="0"/>
              <a:t>Xi = x1,   x2,   x3….. </a:t>
            </a:r>
            <a:r>
              <a:rPr lang="en-US" sz="1400" b="1" dirty="0" err="1"/>
              <a:t>xn</a:t>
            </a:r>
            <a:r>
              <a:rPr lang="en-US" sz="1400" b="1" dirty="0"/>
              <a:t>                                    </a:t>
            </a:r>
            <a:br>
              <a:rPr lang="en-US" sz="1400" b="1" dirty="0"/>
            </a:br>
            <a:r>
              <a:rPr lang="en-US" sz="1400" b="1" dirty="0"/>
              <a:t>          </a:t>
            </a:r>
            <a:r>
              <a:rPr lang="ar-IQ" sz="1400" b="1" dirty="0"/>
              <a:t>المتوسط الحسابي للقيم                                 →   </a:t>
            </a:r>
            <a:br>
              <a:rPr lang="ar-IQ" sz="1400" b="1" dirty="0"/>
            </a:br>
            <a:r>
              <a:rPr lang="ar-IQ" sz="1400" b="1" dirty="0"/>
              <a:t>               المجموع                </a:t>
            </a:r>
            <a:r>
              <a:rPr lang="en-US" sz="1400" b="1" dirty="0"/>
              <a:t>Summation            →    ∑ </a:t>
            </a:r>
            <a:br>
              <a:rPr lang="en-US" sz="1400" b="1" dirty="0"/>
            </a:br>
            <a:r>
              <a:rPr lang="en-US" sz="1400" b="1" dirty="0"/>
              <a:t>     </a:t>
            </a:r>
            <a:r>
              <a:rPr lang="ar-IQ" sz="1400" b="1" dirty="0"/>
              <a:t>مجموع المربعات </a:t>
            </a:r>
            <a:r>
              <a:rPr lang="en-US" sz="1400" b="1" dirty="0"/>
              <a:t>SS   → some  of square            </a:t>
            </a:r>
            <a:br>
              <a:rPr lang="en-US" sz="1400" b="1" dirty="0"/>
            </a:br>
            <a:r>
              <a:rPr lang="ar-IQ" sz="1400" b="1" dirty="0"/>
              <a:t>حجم العينة  (عدد افراد العينة) </a:t>
            </a:r>
            <a:r>
              <a:rPr lang="en-US" sz="1400" b="1" dirty="0"/>
              <a:t>n →                     </a:t>
            </a:r>
            <a:br>
              <a:rPr lang="en-US" sz="1400" b="1" dirty="0"/>
            </a:br>
            <a:r>
              <a:rPr lang="ar-IQ" sz="1400" b="1" dirty="0"/>
              <a:t>حجم المجتمع                                             →  </a:t>
            </a:r>
            <a:r>
              <a:rPr lang="en-US" sz="1400" b="1" dirty="0"/>
              <a:t>N </a:t>
            </a:r>
            <a:br>
              <a:rPr lang="en-US" sz="1400" b="1" dirty="0"/>
            </a:br>
            <a:r>
              <a:rPr lang="en-US" sz="1400" b="1" dirty="0"/>
              <a:t>	               </a:t>
            </a:r>
            <a:r>
              <a:rPr lang="ar-IQ" sz="1400" b="1" dirty="0"/>
              <a:t>التباين                                    	→           </a:t>
            </a:r>
            <a:br>
              <a:rPr lang="ar-IQ" sz="1400" b="1" dirty="0"/>
            </a:br>
            <a:r>
              <a:rPr lang="ar-IQ" sz="1400" b="1" dirty="0"/>
              <a:t>معامل التصحيح </a:t>
            </a:r>
            <a:r>
              <a:rPr lang="en-US" sz="1400" b="1" dirty="0"/>
              <a:t>correct  factor           </a:t>
            </a:r>
            <a:r>
              <a:rPr lang="en-US" sz="1400" b="1" dirty="0" err="1"/>
              <a:t>C.f</a:t>
            </a:r>
            <a:r>
              <a:rPr lang="en-US" sz="1400" b="1" dirty="0"/>
              <a:t>  →  </a:t>
            </a:r>
            <a:br>
              <a:rPr lang="en-US" sz="1400" b="1" dirty="0"/>
            </a:br>
            <a:r>
              <a:rPr lang="ar-IQ" sz="1400" b="1" dirty="0"/>
              <a:t>الانحراف القياس → </a:t>
            </a:r>
            <a:r>
              <a:rPr lang="en-US" sz="1400" b="1" dirty="0"/>
              <a:t>Standard  division              S </a:t>
            </a:r>
            <a:br>
              <a:rPr lang="en-US" sz="1400" b="1" dirty="0"/>
            </a:br>
            <a:r>
              <a:rPr lang="en-US" sz="1400" b="1" dirty="0"/>
              <a:t>Standard  Error    </a:t>
            </a:r>
            <a:r>
              <a:rPr lang="ar-IQ" sz="1400" b="1" dirty="0"/>
              <a:t>الخطأ القياسي    →       </a:t>
            </a:r>
            <a:r>
              <a:rPr lang="en-US" sz="1400" b="1" dirty="0"/>
              <a:t>S </a:t>
            </a:r>
            <a:br>
              <a:rPr lang="en-US" sz="1400" b="1" dirty="0"/>
            </a:br>
            <a:endParaRPr lang="ar-IQ" sz="1400" b="1" dirty="0"/>
          </a:p>
        </p:txBody>
      </p:sp>
    </p:spTree>
    <p:extLst>
      <p:ext uri="{BB962C8B-B14F-4D97-AF65-F5344CB8AC3E}">
        <p14:creationId xmlns:p14="http://schemas.microsoft.com/office/powerpoint/2010/main" val="1398536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endParaRPr lang="ar-IQ" sz="14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04664"/>
            <a:ext cx="8856984"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1946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ar-IQ" sz="1400" b="1" dirty="0"/>
              <a:t>مفهوم الجينات المتعددة  </a:t>
            </a:r>
            <a:r>
              <a:rPr lang="en-US" sz="1400" b="1" dirty="0"/>
              <a:t>Polygene   Concept   </a:t>
            </a:r>
            <a:br>
              <a:rPr lang="en-US" sz="1400" b="1" dirty="0"/>
            </a:br>
            <a:r>
              <a:rPr lang="en-US" sz="1400" b="1" dirty="0"/>
              <a:t>       </a:t>
            </a:r>
            <a:r>
              <a:rPr lang="ar-IQ" sz="1400" b="1" dirty="0"/>
              <a:t>يعرف التعدد الجيني </a:t>
            </a:r>
            <a:r>
              <a:rPr lang="en-US" sz="1400" b="1" dirty="0"/>
              <a:t>polygene </a:t>
            </a:r>
            <a:r>
              <a:rPr lang="ar-IQ" sz="1400" b="1" dirty="0"/>
              <a:t>بأنه الجين الذي له وبمفرده تأثير طفيف على الشكل الظاهري ولكن بالاشتراك مع عدد قليل او كبير من الجينات الاخرى يستطيع التحكم في الصفة الكمية مثل حاصل </a:t>
            </a:r>
            <a:r>
              <a:rPr lang="ar-IQ" sz="1400" b="1" dirty="0" err="1"/>
              <a:t>النبات.ِ</a:t>
            </a:r>
            <a:r>
              <a:rPr lang="ar-IQ" sz="1400" b="1" dirty="0"/>
              <a:t> ويختلف نظام الوراثة الكمية عن الوراثة المندلية (الصفات النوعية) وذلك بظهور سلسلة متدرجة بين ابوين مختلفين في الصفة، ويأخذ في النظر الاعتبار متوسطات العشائر وليس القيم المنفصلة </a:t>
            </a:r>
            <a:r>
              <a:rPr lang="ar-IQ" sz="1400" b="1" dirty="0" err="1"/>
              <a:t>للافراد</a:t>
            </a:r>
            <a:r>
              <a:rPr lang="ar-IQ" sz="1400" b="1" dirty="0"/>
              <a:t>. وفي الصفات الكمية تؤثر عوامل كثيرة على توريث هذه الصفات مثل التفاعل الجيني والتفوق والوراثة </a:t>
            </a:r>
            <a:r>
              <a:rPr lang="ar-IQ" sz="1400" b="1" dirty="0" err="1"/>
              <a:t>السايتوبلازمية</a:t>
            </a:r>
            <a:r>
              <a:rPr lang="ar-IQ" sz="1400" b="1" dirty="0"/>
              <a:t> والظروف البيئية. ومن الامثلة الواضحة للوراثة الكمية (</a:t>
            </a:r>
            <a:r>
              <a:rPr lang="ar-IQ" sz="1400" b="1" dirty="0" err="1"/>
              <a:t>التأُثيرالمتعدد</a:t>
            </a:r>
            <a:r>
              <a:rPr lang="ar-IQ" sz="1400" b="1" dirty="0"/>
              <a:t> للجين هو لون </a:t>
            </a:r>
            <a:r>
              <a:rPr lang="ar-IQ" sz="1400" b="1" dirty="0" err="1"/>
              <a:t>البذرور</a:t>
            </a:r>
            <a:r>
              <a:rPr lang="ar-IQ" sz="1400" b="1" dirty="0"/>
              <a:t> في الحنطة) .تمكن العالمان نلسون من السويد وايست من الولايات المتحدة من اجراء مجموعة من التجارب للبرهنة على فرضية الجينات المتعددة لتفسير التباين المستمر وذلك خلال الفترة 1910-1915  على صفات محددة مثل لون بذور الحنطة وطول </a:t>
            </a:r>
            <a:r>
              <a:rPr lang="ar-IQ" sz="1400" b="1" dirty="0" err="1"/>
              <a:t>العونوس</a:t>
            </a:r>
            <a:r>
              <a:rPr lang="ar-IQ" sz="1400" b="1" dirty="0"/>
              <a:t> في الذرة .        </a:t>
            </a:r>
            <a:br>
              <a:rPr lang="ar-IQ" sz="1400" b="1" dirty="0"/>
            </a:br>
            <a:r>
              <a:rPr lang="ar-IQ" sz="1400" b="1" dirty="0"/>
              <a:t>       اجرى نلسون </a:t>
            </a:r>
            <a:r>
              <a:rPr lang="ar-IQ" sz="1400" b="1" dirty="0" err="1"/>
              <a:t>تضريبات</a:t>
            </a:r>
            <a:r>
              <a:rPr lang="ar-IQ" sz="1400" b="1" dirty="0"/>
              <a:t> بين صنف من الحنطة ذو بذور حمراء واخر ذو بذور بيضاء وظهرت بذور الجيل الاول ذات لون متوسط بين الابوين (افتح من اللون الاحمر واغمق من اللون الابيض </a:t>
            </a:r>
            <a:r>
              <a:rPr lang="ar-IQ" sz="1400" b="1" dirty="0" err="1"/>
              <a:t>للابوين</a:t>
            </a:r>
            <a:r>
              <a:rPr lang="ar-IQ" sz="1400" b="1" dirty="0"/>
              <a:t> )، اما في الجيل الثاني فقد ظهر تدرج مستمر من الابيض الى الاحمر وكانت النسب في </a:t>
            </a:r>
            <a:r>
              <a:rPr lang="en-US" sz="1400" b="1" dirty="0"/>
              <a:t>F2 </a:t>
            </a:r>
            <a:r>
              <a:rPr lang="ar-IQ" sz="1400" b="1" dirty="0"/>
              <a:t>هي   من الحبوب البيضاء،  حمراء بينما ال   كانت بين اللونين (متدرجة في اللون من الابيض الى الاحمر) . </a:t>
            </a:r>
            <a:br>
              <a:rPr lang="ar-IQ" sz="1400" b="1" dirty="0"/>
            </a:br>
            <a:r>
              <a:rPr lang="ar-IQ" sz="1400" b="1" dirty="0"/>
              <a:t>وتقترح هذه النتائج انعزال زوجين من الاليلات، وقد شرحت على اساس وجود موقعين وراثيين مختلفين يعملان على نفس الصفة وينتجان تأثيراً مجمعاً (اي اثر تجميعي للجين) كما موضح ادناه :ــ </a:t>
            </a:r>
            <a:br>
              <a:rPr lang="ar-IQ" sz="1400" b="1" dirty="0"/>
            </a:br>
            <a:r>
              <a:rPr lang="ar-IQ" sz="1400" b="1" dirty="0"/>
              <a:t>           ابيض الحبوب  </a:t>
            </a:r>
            <a:r>
              <a:rPr lang="en-US" sz="1400" b="1" dirty="0" err="1"/>
              <a:t>aa</a:t>
            </a:r>
            <a:r>
              <a:rPr lang="en-US" sz="1400" b="1" dirty="0"/>
              <a:t> bb     x   AA BB   </a:t>
            </a:r>
            <a:r>
              <a:rPr lang="ar-IQ" sz="1400" b="1" dirty="0"/>
              <a:t>احمر الحبوب </a:t>
            </a:r>
            <a:r>
              <a:rPr lang="en-US" sz="1400" b="1" dirty="0"/>
              <a:t>F1 </a:t>
            </a:r>
            <a:br>
              <a:rPr lang="en-US" sz="1400" b="1" dirty="0"/>
            </a:br>
            <a:r>
              <a:rPr lang="en-US" sz="1400" b="1" dirty="0"/>
              <a:t>                                             	    				</a:t>
            </a:r>
            <a:br>
              <a:rPr lang="en-US" sz="1400" b="1" dirty="0"/>
            </a:br>
            <a:r>
              <a:rPr lang="en-US" sz="1400" b="1" dirty="0"/>
              <a:t>            </a:t>
            </a:r>
            <a:r>
              <a:rPr lang="ar-IQ" sz="1400" b="1" dirty="0"/>
              <a:t>تلقيح ذاتي               </a:t>
            </a:r>
            <a:r>
              <a:rPr lang="en-US" sz="1400" b="1" dirty="0" err="1"/>
              <a:t>AaBb</a:t>
            </a:r>
            <a:r>
              <a:rPr lang="en-US" sz="1400" b="1" dirty="0"/>
              <a:t>    </a:t>
            </a:r>
            <a:r>
              <a:rPr lang="ar-IQ" sz="1400" b="1" dirty="0"/>
              <a:t>حبوب متوسطة اللون </a:t>
            </a:r>
            <a:r>
              <a:rPr lang="en-US" sz="1400" b="1" dirty="0"/>
              <a:t>F2</a:t>
            </a:r>
            <a:br>
              <a:rPr lang="en-US" sz="1400" b="1" dirty="0"/>
            </a:br>
            <a:r>
              <a:rPr lang="en-US" sz="1400" b="1" dirty="0"/>
              <a:t>  </a:t>
            </a:r>
            <a:r>
              <a:rPr lang="ar-IQ" sz="1400" b="1" dirty="0"/>
              <a:t>وتكون النتائج كما في الجدول التالي </a:t>
            </a:r>
            <a:r>
              <a:rPr lang="ar-IQ" sz="1400" b="1" dirty="0" smtClean="0"/>
              <a:t>:</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smtClean="0"/>
              <a:t/>
            </a:r>
            <a:br>
              <a:rPr lang="ar-IQ" sz="1400" b="1" dirty="0" smtClean="0"/>
            </a:br>
            <a:r>
              <a:rPr lang="ar-IQ" sz="1400" b="1" dirty="0"/>
              <a:t/>
            </a:r>
            <a:br>
              <a:rPr lang="ar-IQ" sz="1400" b="1" dirty="0"/>
            </a:br>
            <a:endParaRPr lang="ar-IQ" sz="1400" b="1" dirty="0"/>
          </a:p>
        </p:txBody>
      </p:sp>
    </p:spTree>
    <p:extLst>
      <p:ext uri="{BB962C8B-B14F-4D97-AF65-F5344CB8AC3E}">
        <p14:creationId xmlns:p14="http://schemas.microsoft.com/office/powerpoint/2010/main" val="134914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675" y="1196975"/>
            <a:ext cx="10766077"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9863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Autofit/>
          </a:bodyPr>
          <a:lstStyle/>
          <a:p>
            <a:pPr algn="r"/>
            <a:r>
              <a:rPr lang="ar-IQ" sz="1400" b="1" dirty="0"/>
              <a:t>من الجدول السابق نلاحظ وجود خمسة اشكال مظهرية وهي (ابيض، احمر اقل من الوسط، احمر وسط، احمر اكثر من الوسط، احمر) وتكون بالنسب التالية وحســـــــــــــــــب الترتيب ) 1,4,6,4,1) اي ان من كل (16) فرد ناتج في </a:t>
            </a:r>
            <a:r>
              <a:rPr lang="en-US" sz="1400" b="1" dirty="0"/>
              <a:t>F2 </a:t>
            </a:r>
            <a:r>
              <a:rPr lang="ar-IQ" sz="1400" b="1" dirty="0"/>
              <a:t>يكون فرد1 ابيض و4 افراد احمر اكثر من الوسط و 6 افراد احمر وسط و 4 افراد احمر اقل من الوسط و 1 فرد احمر . وتفترض هذه النتائج ان كل اليل من الاليلات السائدة سواء </a:t>
            </a:r>
            <a:r>
              <a:rPr lang="en-US" sz="1400" b="1" dirty="0"/>
              <a:t>A </a:t>
            </a:r>
            <a:r>
              <a:rPr lang="ar-IQ" sz="1400" b="1" dirty="0"/>
              <a:t>او</a:t>
            </a:r>
            <a:r>
              <a:rPr lang="en-US" sz="1400" b="1" dirty="0"/>
              <a:t>B  </a:t>
            </a:r>
            <a:r>
              <a:rPr lang="ar-IQ" sz="1400" b="1" dirty="0"/>
              <a:t>يضيف جرعة تزيد من عمق اللون </a:t>
            </a:r>
            <a:r>
              <a:rPr lang="ar-IQ" sz="1400" b="1" dirty="0" err="1"/>
              <a:t>فأذا</a:t>
            </a:r>
            <a:r>
              <a:rPr lang="ar-IQ" sz="1400" b="1" dirty="0"/>
              <a:t> كانت اربع اليلات سائدة يكون اللون احمر اما اذا كانت الاربع اليلات متنحية (اي لا يوجد اليل سائد مطلقاً) فأن لون الحبوب يكون ابيض واذا كانت السيادة </a:t>
            </a:r>
            <a:r>
              <a:rPr lang="ar-IQ" sz="1400" b="1" dirty="0" err="1"/>
              <a:t>لاليل</a:t>
            </a:r>
            <a:r>
              <a:rPr lang="ar-IQ" sz="1400" b="1" dirty="0"/>
              <a:t> واحد فقط سواء كان من </a:t>
            </a:r>
            <a:r>
              <a:rPr lang="en-US" sz="1400" b="1" dirty="0"/>
              <a:t>A </a:t>
            </a:r>
            <a:r>
              <a:rPr lang="ar-IQ" sz="1400" b="1" dirty="0"/>
              <a:t>او </a:t>
            </a:r>
            <a:r>
              <a:rPr lang="en-US" sz="1400" b="1" dirty="0"/>
              <a:t>B </a:t>
            </a:r>
            <a:r>
              <a:rPr lang="ar-IQ" sz="1400" b="1" dirty="0"/>
              <a:t>سوف يكون لون الحبوب احمر اقل من الوسط واذا كان </a:t>
            </a:r>
            <a:r>
              <a:rPr lang="ar-IQ" sz="1400" b="1" dirty="0" err="1"/>
              <a:t>اليلان</a:t>
            </a:r>
            <a:r>
              <a:rPr lang="ar-IQ" sz="1400" b="1" dirty="0"/>
              <a:t> سائدان سواء احداهما من </a:t>
            </a:r>
            <a:r>
              <a:rPr lang="en-US" sz="1400" b="1" dirty="0"/>
              <a:t>A </a:t>
            </a:r>
            <a:r>
              <a:rPr lang="ar-IQ" sz="1400" b="1" dirty="0"/>
              <a:t>و الاخر من </a:t>
            </a:r>
            <a:r>
              <a:rPr lang="en-US" sz="1400" b="1" dirty="0"/>
              <a:t>B </a:t>
            </a:r>
            <a:r>
              <a:rPr lang="ar-IQ" sz="1400" b="1" dirty="0"/>
              <a:t>او كلاهما من احد النوعين فأن اللون سيكون احمر وسط ، اما اذا كان ثلاثة اليلات سائدة بغض النظر عن اي منهما سيتكرر مرتان  والاخر مرة واحدة فأن اللون سيكون احمر اكثر من الوسط . ويمكن توضيح ذلك حسب الجدول التالي :</a:t>
            </a:r>
            <a:br>
              <a:rPr lang="ar-IQ" sz="1400" b="1" dirty="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smtClean="0"/>
              <a:t/>
            </a:r>
            <a:br>
              <a:rPr lang="ar-IQ" sz="1400" b="1" dirty="0" smtClean="0"/>
            </a:br>
            <a:r>
              <a:rPr lang="ar-IQ" sz="1400" b="1" dirty="0"/>
              <a:t/>
            </a:r>
            <a:br>
              <a:rPr lang="ar-IQ" sz="1400" b="1" dirty="0"/>
            </a:br>
            <a:r>
              <a:rPr lang="ar-IQ" sz="1400" b="1" dirty="0"/>
              <a:t/>
            </a:r>
            <a:br>
              <a:rPr lang="ar-IQ" sz="1400" b="1" dirty="0"/>
            </a:br>
            <a:endParaRPr lang="ar-IQ" sz="1400" b="1"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2276872"/>
            <a:ext cx="6091237" cy="4310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1673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6322714"/>
          </a:xfrm>
        </p:spPr>
        <p:txBody>
          <a:bodyPr>
            <a:noAutofit/>
          </a:bodyPr>
          <a:lstStyle/>
          <a:p>
            <a:pPr algn="r"/>
            <a:r>
              <a:rPr lang="ar-IQ" sz="1400" b="1" dirty="0"/>
              <a:t>وتدعى الجينات التي </a:t>
            </a:r>
            <a:r>
              <a:rPr lang="ar-IQ" sz="1400" b="1" dirty="0" err="1"/>
              <a:t>يرمزها</a:t>
            </a:r>
            <a:r>
              <a:rPr lang="ar-IQ" sz="1400" b="1" dirty="0"/>
              <a:t> بالحروف الكبيرة </a:t>
            </a:r>
            <a:r>
              <a:rPr lang="ar-IQ" sz="1400" b="1" dirty="0" err="1"/>
              <a:t>بالايلات</a:t>
            </a:r>
            <a:r>
              <a:rPr lang="ar-IQ" sz="1400" b="1" dirty="0"/>
              <a:t> الفعالة او المظهرة للون اما الجينات بالحروف الصغيرة فتدعى بالجينات غير الفعالة او غير المظهرة للجين.</a:t>
            </a:r>
            <a:br>
              <a:rPr lang="ar-IQ" sz="1400" b="1" dirty="0"/>
            </a:br>
            <a:r>
              <a:rPr lang="ar-IQ" sz="1400" b="1" dirty="0"/>
              <a:t>انواع الفعل الجيني : </a:t>
            </a:r>
            <a:br>
              <a:rPr lang="ar-IQ" sz="1400" b="1" dirty="0"/>
            </a:br>
            <a:r>
              <a:rPr lang="ar-IQ" sz="1400" b="1" dirty="0"/>
              <a:t>حسب الوراثة الكلاسيكية فأن الجين يعمل عن طريق التداخلات بين المواقع الجينية. وبعبارة اخرى هو عبارة عن اشتراك زوجين او اكثر من الجينات لنفس الموقع (وهي حالة سيادة) اي الاليل   </a:t>
            </a:r>
            <a:r>
              <a:rPr lang="en-US" sz="1400" b="1" dirty="0"/>
              <a:t>A</a:t>
            </a:r>
            <a:r>
              <a:rPr lang="ar-IQ" sz="1400" b="1" dirty="0"/>
              <a:t>مع الاليل </a:t>
            </a:r>
            <a:r>
              <a:rPr lang="en-US" sz="1400" b="1" dirty="0"/>
              <a:t>a  </a:t>
            </a:r>
            <a:r>
              <a:rPr lang="ar-IQ" sz="1400" b="1" dirty="0"/>
              <a:t>او لموقعين مختلفين وهي حالة تفوق مثل تفاعل الاليل  </a:t>
            </a:r>
            <a:r>
              <a:rPr lang="en-US" sz="1400" b="1" dirty="0"/>
              <a:t>A</a:t>
            </a:r>
            <a:r>
              <a:rPr lang="ar-IQ" sz="1400" b="1" dirty="0"/>
              <a:t>مع الاليل </a:t>
            </a:r>
            <a:r>
              <a:rPr lang="en-US" sz="1400" b="1" dirty="0"/>
              <a:t>B </a:t>
            </a:r>
            <a:r>
              <a:rPr lang="ar-IQ" sz="1400" b="1" dirty="0"/>
              <a:t>وهما موقعان مختلفان </a:t>
            </a:r>
            <a:r>
              <a:rPr lang="ar-IQ" sz="1400" b="1" dirty="0" err="1"/>
              <a:t>لأظهار</a:t>
            </a:r>
            <a:r>
              <a:rPr lang="ar-IQ" sz="1400" b="1" dirty="0"/>
              <a:t> صفة معينة للكائن وهناك عدة انواع من التفاعلات او التداخلات الجينية وهي : </a:t>
            </a:r>
            <a:br>
              <a:rPr lang="ar-IQ" sz="1400" b="1" dirty="0"/>
            </a:br>
            <a:r>
              <a:rPr lang="ar-IQ" sz="1400" b="1" dirty="0"/>
              <a:t/>
            </a:r>
            <a:br>
              <a:rPr lang="ar-IQ" sz="1400" b="1" dirty="0"/>
            </a:br>
            <a:r>
              <a:rPr lang="ar-IQ" sz="1400" b="1" dirty="0"/>
              <a:t>1ـ التفاعل </a:t>
            </a:r>
            <a:r>
              <a:rPr lang="ar-IQ" sz="1400" b="1" dirty="0" err="1"/>
              <a:t>الاليلي</a:t>
            </a:r>
            <a:r>
              <a:rPr lang="ar-IQ" sz="1400" b="1" dirty="0"/>
              <a:t> : </a:t>
            </a:r>
            <a:r>
              <a:rPr lang="en-US" sz="1400" b="1" dirty="0" err="1"/>
              <a:t>allilic</a:t>
            </a:r>
            <a:r>
              <a:rPr lang="en-US" sz="1400" b="1" dirty="0"/>
              <a:t>     interaction  </a:t>
            </a:r>
            <a:br>
              <a:rPr lang="en-US" sz="1400" b="1" dirty="0"/>
            </a:br>
            <a:r>
              <a:rPr lang="en-US" sz="1400" b="1" dirty="0"/>
              <a:t>        </a:t>
            </a:r>
            <a:r>
              <a:rPr lang="ar-IQ" sz="1400" b="1" dirty="0"/>
              <a:t>وهي التداخلات الجينية التي تحدث في نفس الموقع الوراثي (الجيني) وهي حالات تفاعل سيادي اي متعلقة بالسيادة بين أليلات الموقع الجيني الواحد يطلق عليها </a:t>
            </a:r>
            <a:r>
              <a:rPr lang="en-US" sz="1400" b="1" dirty="0"/>
              <a:t>dominance Intera allelic </a:t>
            </a:r>
            <a:br>
              <a:rPr lang="en-US" sz="1400" b="1" dirty="0"/>
            </a:br>
            <a:r>
              <a:rPr lang="en-US" sz="1400" b="1" dirty="0"/>
              <a:t>2ـ </a:t>
            </a:r>
            <a:r>
              <a:rPr lang="ar-IQ" sz="1400" b="1" dirty="0"/>
              <a:t>التفاعل </a:t>
            </a:r>
            <a:r>
              <a:rPr lang="ar-IQ" sz="1400" b="1" dirty="0" err="1"/>
              <a:t>غيرالاليلي</a:t>
            </a:r>
            <a:r>
              <a:rPr lang="ar-IQ" sz="1400" b="1" dirty="0"/>
              <a:t> :  </a:t>
            </a:r>
            <a:r>
              <a:rPr lang="en-US" sz="1400" b="1" dirty="0" err="1"/>
              <a:t>Nonallilic</a:t>
            </a:r>
            <a:r>
              <a:rPr lang="en-US" sz="1400" b="1" dirty="0"/>
              <a:t>    interaction </a:t>
            </a:r>
            <a:br>
              <a:rPr lang="en-US" sz="1400" b="1" dirty="0"/>
            </a:br>
            <a:r>
              <a:rPr lang="ar-IQ" sz="1400" b="1" dirty="0"/>
              <a:t>وهي نوع من انواع التفاعل </a:t>
            </a:r>
            <a:r>
              <a:rPr lang="ar-IQ" sz="1400" b="1" dirty="0" err="1"/>
              <a:t>التفوقي</a:t>
            </a:r>
            <a:r>
              <a:rPr lang="ar-IQ" sz="1400" b="1" dirty="0"/>
              <a:t> وتكون بين مواقع جينية مختلة وتسمى</a:t>
            </a:r>
            <a:r>
              <a:rPr lang="en-US" sz="1400" b="1" dirty="0"/>
              <a:t>Inter </a:t>
            </a:r>
            <a:r>
              <a:rPr lang="en-US" sz="1400" b="1" dirty="0" err="1"/>
              <a:t>allilic</a:t>
            </a:r>
            <a:r>
              <a:rPr lang="en-US" sz="1400" b="1" dirty="0"/>
              <a:t> interaction </a:t>
            </a:r>
            <a:r>
              <a:rPr lang="ar-IQ" sz="1400" b="1" dirty="0"/>
              <a:t>كما مر ذكره عن لون قشرة البصل . </a:t>
            </a:r>
            <a:br>
              <a:rPr lang="ar-IQ" sz="1400" b="1" dirty="0"/>
            </a:br>
            <a:r>
              <a:rPr lang="ar-IQ" sz="1400" b="1" dirty="0"/>
              <a:t>3ـ التفاعل الاضافي للجين : وهي اشتراك اكثر من جين </a:t>
            </a:r>
            <a:r>
              <a:rPr lang="ar-IQ" sz="1400" b="1" dirty="0" err="1"/>
              <a:t>لأظهار</a:t>
            </a:r>
            <a:r>
              <a:rPr lang="ar-IQ" sz="1400" b="1" dirty="0"/>
              <a:t> الصفة كما في بذور الحنطة . </a:t>
            </a:r>
            <a:br>
              <a:rPr lang="ar-IQ" sz="1400" b="1" dirty="0"/>
            </a:br>
            <a:r>
              <a:rPr lang="ar-IQ" sz="1400" b="1" dirty="0"/>
              <a:t>4- التأثيرات البيئية : وهي تأثيرات الظروف البيئية على سلوك الجينات سواء من الناحية الفيزيائية او الكيميائية وهذا التغيير اذا سبب تغير في المادة الوراثية عند ذلك فأن هذا التغير سوف يتوارث اما اذا سبب انحراف ظاهري في الصفة فهذا الانحراف لا يورث من جيل </a:t>
            </a:r>
            <a:r>
              <a:rPr lang="ar-IQ" sz="1400" b="1" dirty="0" err="1"/>
              <a:t>لاخر</a:t>
            </a:r>
            <a:r>
              <a:rPr lang="ar-IQ" sz="1400" b="1" dirty="0"/>
              <a:t> . </a:t>
            </a:r>
            <a:br>
              <a:rPr lang="ar-IQ" sz="1400" b="1" dirty="0"/>
            </a:br>
            <a:r>
              <a:rPr lang="ar-IQ" sz="1400" b="1" dirty="0"/>
              <a:t>تقدير عدد الجينات المتحكمة بالصفات الكمية : </a:t>
            </a:r>
            <a:br>
              <a:rPr lang="ar-IQ" sz="1400" b="1" dirty="0"/>
            </a:br>
            <a:r>
              <a:rPr lang="ar-IQ" sz="1400" b="1" dirty="0"/>
              <a:t>        من المهم معرفة عدد الجينات </a:t>
            </a:r>
            <a:r>
              <a:rPr lang="ar-IQ" sz="1400" b="1" dirty="0" err="1"/>
              <a:t>المسؤلة</a:t>
            </a:r>
            <a:r>
              <a:rPr lang="ar-IQ" sz="1400" b="1" dirty="0"/>
              <a:t> عن توارث الصفات الكمية للاستفادة من ذلك في الدراسات الوراثية وخوصاً في مجال تربية النبات والحيوان لنقل الصفات المهمة الاقتصادية (مثل زيادة الحاصل وزيادة الحليب) . </a:t>
            </a:r>
            <a:br>
              <a:rPr lang="ar-IQ" sz="1400" b="1" dirty="0"/>
            </a:br>
            <a:r>
              <a:rPr lang="ar-IQ" sz="1400" b="1" dirty="0"/>
              <a:t>      يبدو من الصعب تعين عدد الجينات بالضبط </a:t>
            </a:r>
            <a:r>
              <a:rPr lang="ar-IQ" sz="1400" b="1" dirty="0" err="1"/>
              <a:t>بسسب</a:t>
            </a:r>
            <a:r>
              <a:rPr lang="ar-IQ" sz="1400" b="1" dirty="0"/>
              <a:t> وجود الاختلافات البيئية والاختلافات الوراثية لنفس القياس . وهناك بعض الصفات يمكن اجراء تقدير تقريبي لعدد جيناتها وذلك عن طريق عدد الافراد في الجيل الثاني التي تشبه النمط الظاهري لاحد الابويين الاصليين كما في الجدول التالي : </a:t>
            </a:r>
            <a:br>
              <a:rPr lang="ar-IQ" sz="1400" b="1" dirty="0"/>
            </a:br>
            <a:r>
              <a:rPr lang="ar-IQ" sz="1400" b="1" dirty="0"/>
              <a:t/>
            </a:r>
            <a:br>
              <a:rPr lang="ar-IQ" sz="1400" b="1" dirty="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endParaRPr lang="ar-IQ" sz="1400" b="1" dirty="0"/>
          </a:p>
        </p:txBody>
      </p:sp>
    </p:spTree>
    <p:extLst>
      <p:ext uri="{BB962C8B-B14F-4D97-AF65-F5344CB8AC3E}">
        <p14:creationId xmlns:p14="http://schemas.microsoft.com/office/powerpoint/2010/main" val="4034594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pPr algn="r"/>
            <a:r>
              <a:rPr lang="ar-IQ" sz="1400" b="1" dirty="0" smtClean="0"/>
              <a:t>.</a:t>
            </a:r>
            <a:endParaRPr lang="ar-IQ" sz="1400" b="1"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704" y="404664"/>
            <a:ext cx="7560840"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649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pPr algn="r"/>
            <a:r>
              <a:rPr lang="en-US" sz="1400" b="1" dirty="0"/>
              <a:t>n</a:t>
            </a:r>
            <a:r>
              <a:rPr lang="ar-IQ" sz="1400" b="1" dirty="0" smtClean="0"/>
              <a:t>=عدد </a:t>
            </a:r>
            <a:r>
              <a:rPr lang="ar-IQ" sz="1400" b="1" dirty="0"/>
              <a:t>ازواج الجينات </a:t>
            </a:r>
            <a:br>
              <a:rPr lang="ar-IQ" sz="1400" b="1" dirty="0"/>
            </a:br>
            <a:r>
              <a:rPr lang="ar-IQ" sz="1400" b="1" dirty="0"/>
              <a:t>ويلاحظ من الجدول: </a:t>
            </a:r>
            <a:br>
              <a:rPr lang="ar-IQ" sz="1400" b="1" dirty="0"/>
            </a:br>
            <a:r>
              <a:rPr lang="ar-IQ" sz="1400" b="1" dirty="0"/>
              <a:t>1ـ كلما ازداد عدد ازواج الجينات المسؤولة عن صفة معينة يقل عدد الافراد المتطرفة التي تشبه الاباء. </a:t>
            </a:r>
            <a:br>
              <a:rPr lang="ar-IQ" sz="1400" b="1" dirty="0"/>
            </a:br>
            <a:r>
              <a:rPr lang="ar-IQ" sz="1400" b="1" dirty="0"/>
              <a:t>2ـ كلما ازداد عدد ازواج الجينات المسؤولة عن صفة معينة ازداد عدد الطرز الوراثـية . </a:t>
            </a:r>
            <a:br>
              <a:rPr lang="ar-IQ" sz="1400" b="1" dirty="0"/>
            </a:br>
            <a:r>
              <a:rPr lang="ar-IQ" sz="1400" b="1" dirty="0"/>
              <a:t>3ـ كلما ازداد عدد ازواج الجينات المسؤولة عن صفة معينة زاد عدد الانماط المظهرية . </a:t>
            </a:r>
            <a:br>
              <a:rPr lang="ar-IQ" sz="1400" b="1" dirty="0"/>
            </a:br>
            <a:r>
              <a:rPr lang="ar-IQ" sz="1400" b="1" dirty="0"/>
              <a:t>وتوجد معادلة رياضية لحساب عدد الجينات التي تحكم صفة معينة هي:</a:t>
            </a:r>
            <a:br>
              <a:rPr lang="ar-IQ" sz="1400" b="1" dirty="0"/>
            </a:br>
            <a:r>
              <a:rPr lang="ar-IQ" sz="1400" b="1" dirty="0"/>
              <a:t>   </a:t>
            </a:r>
            <a:br>
              <a:rPr lang="ar-IQ" sz="1400" b="1" dirty="0"/>
            </a:br>
            <a:r>
              <a:rPr lang="en-US" sz="1400" b="1" dirty="0"/>
              <a:t>N = </a:t>
            </a:r>
            <a:r>
              <a:rPr lang="ar-IQ" sz="1400" b="1" dirty="0" err="1"/>
              <a:t>عددالازواج</a:t>
            </a:r>
            <a:r>
              <a:rPr lang="ar-IQ" sz="1400" b="1" dirty="0"/>
              <a:t> من الجينات</a:t>
            </a:r>
            <a:br>
              <a:rPr lang="ar-IQ" sz="1400" b="1" dirty="0"/>
            </a:br>
            <a:r>
              <a:rPr lang="ar-IQ" sz="1400" b="1" dirty="0"/>
              <a:t>  </a:t>
            </a:r>
            <a:br>
              <a:rPr lang="ar-IQ" sz="1400" b="1" dirty="0"/>
            </a:br>
            <a:r>
              <a:rPr lang="ar-IQ" sz="1400" b="1" dirty="0"/>
              <a:t>والرموز اعلاه تشير الى تباين الجيل الثاني والتباين البيئي ومتوسط الاب الاول والاب الثاني على التوالي.</a:t>
            </a:r>
            <a:br>
              <a:rPr lang="ar-IQ" sz="1400" b="1" dirty="0"/>
            </a:br>
            <a:r>
              <a:rPr lang="ar-IQ" sz="1400" b="1" dirty="0"/>
              <a:t>المكافئ الوراثي (معامل التوريث) </a:t>
            </a:r>
            <a:r>
              <a:rPr lang="en-US" sz="1400" b="1" dirty="0"/>
              <a:t>Heritability   (h2)  </a:t>
            </a:r>
            <a:br>
              <a:rPr lang="en-US" sz="1400" b="1" dirty="0"/>
            </a:br>
            <a:r>
              <a:rPr lang="en-US" sz="1400" b="1" dirty="0"/>
              <a:t>       </a:t>
            </a:r>
            <a:r>
              <a:rPr lang="ar-IQ" sz="1400" b="1" dirty="0"/>
              <a:t>قلنا سابقا ان الشكل المظهري </a:t>
            </a:r>
            <a:r>
              <a:rPr lang="ar-IQ" sz="1400" b="1" dirty="0" err="1"/>
              <a:t>لاية</a:t>
            </a:r>
            <a:r>
              <a:rPr lang="ar-IQ" sz="1400" b="1" dirty="0"/>
              <a:t> صفة هو عبارة عن </a:t>
            </a:r>
            <a:r>
              <a:rPr lang="ar-IQ" sz="1400" b="1" dirty="0" err="1"/>
              <a:t>التاثير</a:t>
            </a:r>
            <a:r>
              <a:rPr lang="ar-IQ" sz="1400" b="1" dirty="0"/>
              <a:t> البيئي + </a:t>
            </a:r>
            <a:r>
              <a:rPr lang="ar-IQ" sz="1400" b="1" dirty="0" err="1"/>
              <a:t>التاثير</a:t>
            </a:r>
            <a:r>
              <a:rPr lang="ar-IQ" sz="1400" b="1" dirty="0"/>
              <a:t> الوراثي + التفاعل بين البيئة والوراثة اي :</a:t>
            </a:r>
            <a:br>
              <a:rPr lang="ar-IQ" sz="1400" b="1" dirty="0"/>
            </a:br>
            <a:r>
              <a:rPr lang="ar-IQ" sz="1400" b="1" dirty="0"/>
              <a:t>                                                                 </a:t>
            </a:r>
            <a:r>
              <a:rPr lang="en-US" sz="1400" b="1" dirty="0"/>
              <a:t>P =  G + E + E×G </a:t>
            </a:r>
            <a:br>
              <a:rPr lang="en-US" sz="1400" b="1" dirty="0"/>
            </a:br>
            <a:r>
              <a:rPr lang="ar-IQ" sz="1400" b="1" dirty="0"/>
              <a:t>وبما ان الوراثة الكمية تستعمل مقاييس التباين في الحسابات الاحصائية فأنه يمكن كتابة المعادلة السابقة بصورة اخرى :</a:t>
            </a:r>
            <a:br>
              <a:rPr lang="ar-IQ" sz="1400" b="1" dirty="0"/>
            </a:br>
            <a:r>
              <a:rPr lang="en-US" sz="1400" b="1" dirty="0"/>
              <a:t>E   +G     = P      </a:t>
            </a:r>
            <a:br>
              <a:rPr lang="en-US" sz="1400" b="1" dirty="0"/>
            </a:br>
            <a:r>
              <a:rPr lang="en-US" sz="1400" b="1" dirty="0" err="1"/>
              <a:t>P</a:t>
            </a:r>
            <a:r>
              <a:rPr lang="en-US" sz="1400" b="1" dirty="0"/>
              <a:t>     = </a:t>
            </a:r>
            <a:r>
              <a:rPr lang="ar-IQ" sz="1400" b="1" dirty="0"/>
              <a:t>التباين المظهري </a:t>
            </a:r>
            <a:br>
              <a:rPr lang="ar-IQ" sz="1400" b="1" dirty="0"/>
            </a:br>
            <a:r>
              <a:rPr lang="en-US" sz="1400" b="1" dirty="0"/>
              <a:t>G  = </a:t>
            </a:r>
            <a:r>
              <a:rPr lang="ar-IQ" sz="1400" b="1" dirty="0"/>
              <a:t>التباين الوراثي </a:t>
            </a:r>
            <a:br>
              <a:rPr lang="ar-IQ" sz="1400" b="1" dirty="0"/>
            </a:br>
            <a:r>
              <a:rPr lang="en-US" sz="1400" b="1" dirty="0"/>
              <a:t>E  = </a:t>
            </a:r>
            <a:r>
              <a:rPr lang="ar-IQ" sz="1400" b="1" dirty="0"/>
              <a:t>التباين البيئي </a:t>
            </a:r>
            <a:br>
              <a:rPr lang="ar-IQ" sz="1400" b="1" dirty="0"/>
            </a:br>
            <a:r>
              <a:rPr lang="ar-IQ" sz="1400" b="1" dirty="0"/>
              <a:t>ومن الجدير بالذكر ان نبين بأن التباين الوراثي مكون من عدة اجزاء وذلك حسب انواع التفاعل الجيني , ولذلك فأن التباين الوراثي يشمل </a:t>
            </a:r>
            <a:r>
              <a:rPr lang="ar-IQ" sz="1400" b="1" dirty="0" smtClean="0"/>
              <a:t>:</a:t>
            </a:r>
            <a:br>
              <a:rPr lang="ar-IQ" sz="1400" b="1" dirty="0" smtClean="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endParaRPr lang="ar-IQ" sz="1400" b="1" dirty="0"/>
          </a:p>
        </p:txBody>
      </p:sp>
    </p:spTree>
    <p:extLst>
      <p:ext uri="{BB962C8B-B14F-4D97-AF65-F5344CB8AC3E}">
        <p14:creationId xmlns:p14="http://schemas.microsoft.com/office/powerpoint/2010/main" val="7584121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642</Words>
  <Application>Microsoft Office PowerPoint</Application>
  <PresentationFormat>عرض على الشاشة (3:4)‏</PresentationFormat>
  <Paragraphs>21</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الوراثية الكمية </vt:lpstr>
      <vt:lpstr>6-تميل هذه الجينات المسؤولة عن هذا النوع من الصفات لان توجد في نظم متوازنة بحيث تعمل كمجموعة ارتباطية واحدة .  التوزيع الطبيعي للصفات الكمية :        عند دراسة صفة معينة في عشيرة او مجتمع ما باعداد كبيرة يلاحظ ان اعداد قليلة يحملون الانماط الظاهرية القصوى (المتطرفة) اي اقل او اعلى، بينما اكثر الافراد يكونون بالقرب من المعدل (المتوسط) وهذا التوزيع المتناظر يسمى بالمنحنى الطبيعي (الجرسي) Normal distribute  كما في المثال التالي والذي يوضح العلاقة بين وزن البذور وعددها في احد المحاصيل :  نلاحظ من الشكل السابق ان معظم القيم محصورة في الوسط، اما القيم المتطرفة فتكون عند النهايات. وتوجد مقاييس احصائية تستخدم لدراسة الصفات الكمية وهي المتوسط Mean والتباين Variation والانحراف القياسي (Standard  derisions) . وبصورة عامة ا ن اية صفة  توزع توزيعا طبيعيا يكون الانحراف القياسي فيها عن المعدل (المتوسط) كالاتي :            وكلما كان الانحراف القياسي (S) للصفة الكمية كبيرا كما كان شكل المنحني الطبيعي منبسطا مما يدل على وجود تغاير كبير في الصفة و بالعكس، اي كلما كان المنحني  ضيقا دل على وجود تغاير قليل في الصفة  كما في الاشكال البيانية التالية: بعض المصطلحات الاحصائية  في الوراثة الكمية : مجموعة القيم المشاهدة للعينة    →         Xi = x1,   x2,   x3….. xn                                               المتوسط الحسابي للقيم                                 →                   المجموع                Summation            →    ∑       مجموع المربعات SS   → some  of square             حجم العينة  (عدد افراد العينة) n →                      حجم المجتمع                                             →  N                  التباين                                     →            معامل التصحيح correct  factor           C.f  →   الانحراف القياس → Standard  division              S  Standard  Error    الخطأ القياسي    →       S  </vt:lpstr>
      <vt:lpstr>             </vt:lpstr>
      <vt:lpstr>مفهوم الجينات المتعددة  Polygene   Concept           يعرف التعدد الجيني polygene بأنه الجين الذي له وبمفرده تأثير طفيف على الشكل الظاهري ولكن بالاشتراك مع عدد قليل او كبير من الجينات الاخرى يستطيع التحكم في الصفة الكمية مثل حاصل النبات.ِ ويختلف نظام الوراثة الكمية عن الوراثة المندلية (الصفات النوعية) وذلك بظهور سلسلة متدرجة بين ابوين مختلفين في الصفة، ويأخذ في النظر الاعتبار متوسطات العشائر وليس القيم المنفصلة للافراد. وفي الصفات الكمية تؤثر عوامل كثيرة على توريث هذه الصفات مثل التفاعل الجيني والتفوق والوراثة السايتوبلازمية والظروف البيئية. ومن الامثلة الواضحة للوراثة الكمية (التأُثيرالمتعدد للجين هو لون البذرور في الحنطة) .تمكن العالمان نلسون من السويد وايست من الولايات المتحدة من اجراء مجموعة من التجارب للبرهنة على فرضية الجينات المتعددة لتفسير التباين المستمر وذلك خلال الفترة 1910-1915  على صفات محددة مثل لون بذور الحنطة وطول العونوس في الذرة .                اجرى نلسون تضريبات بين صنف من الحنطة ذو بذور حمراء واخر ذو بذور بيضاء وظهرت بذور الجيل الاول ذات لون متوسط بين الابوين (افتح من اللون الاحمر واغمق من اللون الابيض للابوين )، اما في الجيل الثاني فقد ظهر تدرج مستمر من الابيض الى الاحمر وكانت النسب في F2 هي   من الحبوب البيضاء،  حمراء بينما ال   كانت بين اللونين (متدرجة في اللون من الابيض الى الاحمر) .  وتقترح هذه النتائج انعزال زوجين من الاليلات، وقد شرحت على اساس وجود موقعين وراثيين مختلفين يعملان على نفس الصفة وينتجان تأثيراً مجمعاً (اي اثر تجميعي للجين) كما موضح ادناه :ــ             ابيض الحبوب  aa bb     x   AA BB   احمر الحبوب F1                                                                     تلقيح ذاتي               AaBb    حبوب متوسطة اللون F2   وتكون النتائج كما في الجدول التالي :           </vt:lpstr>
      <vt:lpstr>عرض تقديمي في PowerPoint</vt:lpstr>
      <vt:lpstr>من الجدول السابق نلاحظ وجود خمسة اشكال مظهرية وهي (ابيض، احمر اقل من الوسط، احمر وسط، احمر اكثر من الوسط، احمر) وتكون بالنسب التالية وحســـــــــــــــــب الترتيب ) 1,4,6,4,1) اي ان من كل (16) فرد ناتج في F2 يكون فرد1 ابيض و4 افراد احمر اكثر من الوسط و 6 افراد احمر وسط و 4 افراد احمر اقل من الوسط و 1 فرد احمر . وتفترض هذه النتائج ان كل اليل من الاليلات السائدة سواء A اوB  يضيف جرعة تزيد من عمق اللون فأذا كانت اربع اليلات سائدة يكون اللون احمر اما اذا كانت الاربع اليلات متنحية (اي لا يوجد اليل سائد مطلقاً) فأن لون الحبوب يكون ابيض واذا كانت السيادة لاليل واحد فقط سواء كان من A او B سوف يكون لون الحبوب احمر اقل من الوسط واذا كان اليلان سائدان سواء احداهما من A و الاخر من B او كلاهما من احد النوعين فأن اللون سيكون احمر وسط ، اما اذا كان ثلاثة اليلات سائدة بغض النظر عن اي منهما سيتكرر مرتان  والاخر مرة واحدة فأن اللون سيكون احمر اكثر من الوسط . ويمكن توضيح ذلك حسب الجدول التالي :                     </vt:lpstr>
      <vt:lpstr>وتدعى الجينات التي يرمزها بالحروف الكبيرة بالايلات الفعالة او المظهرة للون اما الجينات بالحروف الصغيرة فتدعى بالجينات غير الفعالة او غير المظهرة للجين. انواع الفعل الجيني :  حسب الوراثة الكلاسيكية فأن الجين يعمل عن طريق التداخلات بين المواقع الجينية. وبعبارة اخرى هو عبارة عن اشتراك زوجين او اكثر من الجينات لنفس الموقع (وهي حالة سيادة) اي الاليل   Aمع الاليل a  او لموقعين مختلفين وهي حالة تفوق مثل تفاعل الاليل  Aمع الاليل B وهما موقعان مختلفان لأظهار صفة معينة للكائن وهناك عدة انواع من التفاعلات او التداخلات الجينية وهي :   1ـ التفاعل الاليلي : allilic     interaction           وهي التداخلات الجينية التي تحدث في نفس الموقع الوراثي (الجيني) وهي حالات تفاعل سيادي اي متعلقة بالسيادة بين أليلات الموقع الجيني الواحد يطلق عليها dominance Intera allelic  2ـ التفاعل غيرالاليلي :  Nonallilic    interaction  وهي نوع من انواع التفاعل التفوقي وتكون بين مواقع جينية مختلة وتسمىInter allilic interaction كما مر ذكره عن لون قشرة البصل .  3ـ التفاعل الاضافي للجين : وهي اشتراك اكثر من جين لأظهار الصفة كما في بذور الحنطة .  4- التأثيرات البيئية : وهي تأثيرات الظروف البيئية على سلوك الجينات سواء من الناحية الفيزيائية او الكيميائية وهذا التغيير اذا سبب تغير في المادة الوراثية عند ذلك فأن هذا التغير سوف يتوارث اما اذا سبب انحراف ظاهري في الصفة فهذا الانحراف لا يورث من جيل لاخر .  تقدير عدد الجينات المتحكمة بالصفات الكمية :          من المهم معرفة عدد الجينات المسؤلة عن توارث الصفات الكمية للاستفادة من ذلك في الدراسات الوراثية وخوصاً في مجال تربية النبات والحيوان لنقل الصفات المهمة الاقتصادية (مثل زيادة الحاصل وزيادة الحليب) .        يبدو من الصعب تعين عدد الجينات بالضبط بسسب وجود الاختلافات البيئية والاختلافات الوراثية لنفس القياس . وهناك بعض الصفات يمكن اجراء تقدير تقريبي لعدد جيناتها وذلك عن طريق عدد الافراد في الجيل الثاني التي تشبه النمط الظاهري لاحد الابويين الاصليين كما في الجدول التالي :       </vt:lpstr>
      <vt:lpstr>.</vt:lpstr>
      <vt:lpstr>n=عدد ازواج الجينات  ويلاحظ من الجدول:  1ـ كلما ازداد عدد ازواج الجينات المسؤولة عن صفة معينة يقل عدد الافراد المتطرفة التي تشبه الاباء.  2ـ كلما ازداد عدد ازواج الجينات المسؤولة عن صفة معينة ازداد عدد الطرز الوراثـية .  3ـ كلما ازداد عدد ازواج الجينات المسؤولة عن صفة معينة زاد عدد الانماط المظهرية .  وتوجد معادلة رياضية لحساب عدد الجينات التي تحكم صفة معينة هي:     N = عددالازواج من الجينات    والرموز اعلاه تشير الى تباين الجيل الثاني والتباين البيئي ومتوسط الاب الاول والاب الثاني على التوالي. المكافئ الوراثي (معامل التوريث) Heritability   (h2)          قلنا سابقا ان الشكل المظهري لاية صفة هو عبارة عن التاثير البيئي + التاثير الوراثي + التفاعل بين البيئة والوراثة اي :                                                                  P =  G + E + E×G  وبما ان الوراثة الكمية تستعمل مقاييس التباين في الحسابات الاحصائية فأنه يمكن كتابة المعادلة السابقة بصورة اخرى : E   +G     = P       P     = التباين المظهري  G  = التباين الوراثي  E  = التباين البيئي  ومن الجدير بالذكر ان نبين بأن التباين الوراثي مكون من عدة اجزاء وذلك حسب انواع التفاعل الجيني , ولذلك فأن التباين الوراثي يشمل :         </vt:lpstr>
      <vt:lpstr>  حيث ان :ــ   A   = التباين الوراثي التجميعي Additive gene   D  التباين الوراثي السيادي Dominance gene     I = التباين الوراثي التفوقي Epistasis gene       ومن هنا يظهر ان التباين المظهري هو ناتج من عدة تفاعلات وراثية + التأثيرات البيئية،  لذلك فان احد العوامل الهامة جداً في وضع خطة فعالة في برامج التربية سواء للنباتات او الحيواتات هو معرفة المساهمة النسبية لكل من العوامل الوراثية والبيئية المؤثرة على صفة معينة . وعلى ذلك فأن المكافئ الوراثي هو عبارة عن المقدار من التباين المظهري الكلي الذي يرجع الى تأثير الجينات ويرمز له (h2) حيث ان :      بالمعنى الواسع    بالمعنى الضيق  وتتراوح قيمة h2  (المكافئ الوراثي) لصفة ما بين الصفر الى واحد صحيح.  مثال: اذ كان التباين المظهري      ذات منشأ وراثي فان (h2) يساوي واحد صحيح اي انه اذا كان     =    فأن :   مثال : اذا كان كل التباين المظهري ذات طبيعة بيئية فأن المكافئ الو راثي يساوي صفر . اي انه اذا كانت     = E     فان      = صفر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الوراثية الكمية </dc:title>
  <dc:creator>Notes</dc:creator>
  <cp:lastModifiedBy>Azi</cp:lastModifiedBy>
  <cp:revision>2</cp:revision>
  <dcterms:created xsi:type="dcterms:W3CDTF">2018-11-11T16:11:27Z</dcterms:created>
  <dcterms:modified xsi:type="dcterms:W3CDTF">2018-11-11T16:28:50Z</dcterms:modified>
</cp:coreProperties>
</file>